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layfair Displ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E87AD54-6AD9-4F89-9DBE-5B75160EA843}">
  <a:tblStyle styleId="{AE87AD54-6AD9-4F89-9DBE-5B75160EA84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layfairDisplay-italic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PlayfairDispl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9.jpg"/><Relationship Id="rId7" Type="http://schemas.openxmlformats.org/officeDocument/2006/relationships/image" Target="../media/image3.jpg"/><Relationship Id="rId8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Relationship Id="rId4" Type="http://schemas.openxmlformats.org/officeDocument/2006/relationships/image" Target="../media/image20.jpg"/><Relationship Id="rId11" Type="http://schemas.openxmlformats.org/officeDocument/2006/relationships/image" Target="../media/image36.jpg"/><Relationship Id="rId10" Type="http://schemas.openxmlformats.org/officeDocument/2006/relationships/image" Target="../media/image31.jpg"/><Relationship Id="rId12" Type="http://schemas.openxmlformats.org/officeDocument/2006/relationships/image" Target="../media/image25.jpg"/><Relationship Id="rId9" Type="http://schemas.openxmlformats.org/officeDocument/2006/relationships/image" Target="../media/image39.jpg"/><Relationship Id="rId5" Type="http://schemas.openxmlformats.org/officeDocument/2006/relationships/image" Target="../media/image22.jpg"/><Relationship Id="rId6" Type="http://schemas.openxmlformats.org/officeDocument/2006/relationships/image" Target="../media/image21.jpg"/><Relationship Id="rId7" Type="http://schemas.openxmlformats.org/officeDocument/2006/relationships/image" Target="../media/image37.jpg"/><Relationship Id="rId8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Relationship Id="rId4" Type="http://schemas.openxmlformats.org/officeDocument/2006/relationships/image" Target="../media/image4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7.jpg"/><Relationship Id="rId5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Grab Snap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Swanson, Bob Effinger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</a:t>
            </a:r>
            <a:r>
              <a:rPr lang="en"/>
              <a:t> Mixture Model (GMM)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52475"/>
            <a:ext cx="3831000" cy="19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GMM helps us to group our pixels based the pixel features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Our algorithm uses RGB values, however other values could be used for different results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650" y="1275713"/>
            <a:ext cx="3888100" cy="25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4972750" y="3606575"/>
            <a:ext cx="3831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https://commons.wikimedia.org/wiki/File:Gaussian-mixture-example.svg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762" y="274515"/>
            <a:ext cx="3396413" cy="211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25" y="2470625"/>
            <a:ext cx="3634475" cy="22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025" y="2470625"/>
            <a:ext cx="3634475" cy="2265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Shape 184"/>
          <p:cNvCxnSpPr/>
          <p:nvPr/>
        </p:nvCxnSpPr>
        <p:spPr>
          <a:xfrm flipH="1">
            <a:off x="3378600" y="2059050"/>
            <a:ext cx="505500" cy="66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Shape 185"/>
          <p:cNvSpPr txBox="1"/>
          <p:nvPr/>
        </p:nvSpPr>
        <p:spPr>
          <a:xfrm>
            <a:off x="195600" y="782400"/>
            <a:ext cx="20718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Initial K-Mappings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6120525" y="434425"/>
            <a:ext cx="26379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Img source : </a:t>
            </a:r>
            <a:r>
              <a:rPr lang="en"/>
              <a:t>http://wallpaper-gallery.net/gallery/high-contrast-wallpaper.html</a:t>
            </a:r>
            <a:endParaRPr/>
          </a:p>
        </p:txBody>
      </p:sp>
      <p:cxnSp>
        <p:nvCxnSpPr>
          <p:cNvPr id="187" name="Shape 187"/>
          <p:cNvCxnSpPr/>
          <p:nvPr/>
        </p:nvCxnSpPr>
        <p:spPr>
          <a:xfrm>
            <a:off x="5287975" y="2096475"/>
            <a:ext cx="711300" cy="62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Grab Snap High Contrast Image</a:t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900" y="1169850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400" y="1169850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08175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9900" y="3008175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7400" y="3008175"/>
            <a:ext cx="2705100" cy="168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Shape 199"/>
          <p:cNvCxnSpPr>
            <a:stCxn id="193" idx="3"/>
          </p:cNvCxnSpPr>
          <p:nvPr/>
        </p:nvCxnSpPr>
        <p:spPr>
          <a:xfrm>
            <a:off x="2857500" y="2012813"/>
            <a:ext cx="4170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Shape 200"/>
          <p:cNvCxnSpPr>
            <a:stCxn id="194" idx="3"/>
          </p:cNvCxnSpPr>
          <p:nvPr/>
        </p:nvCxnSpPr>
        <p:spPr>
          <a:xfrm flipH="1" rot="10800000">
            <a:off x="5715000" y="1999613"/>
            <a:ext cx="326700" cy="1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Shape 201"/>
          <p:cNvCxnSpPr>
            <a:stCxn id="195" idx="3"/>
          </p:cNvCxnSpPr>
          <p:nvPr/>
        </p:nvCxnSpPr>
        <p:spPr>
          <a:xfrm>
            <a:off x="8572500" y="2012813"/>
            <a:ext cx="4251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Shape 202"/>
          <p:cNvCxnSpPr/>
          <p:nvPr/>
        </p:nvCxnSpPr>
        <p:spPr>
          <a:xfrm flipH="1" rot="10800000">
            <a:off x="11100" y="3838100"/>
            <a:ext cx="434700" cy="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Shape 203"/>
          <p:cNvCxnSpPr>
            <a:stCxn id="196" idx="3"/>
          </p:cNvCxnSpPr>
          <p:nvPr/>
        </p:nvCxnSpPr>
        <p:spPr>
          <a:xfrm flipH="1" rot="10800000">
            <a:off x="2857500" y="3839438"/>
            <a:ext cx="445800" cy="1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Shape 204"/>
          <p:cNvCxnSpPr>
            <a:stCxn id="197" idx="3"/>
          </p:cNvCxnSpPr>
          <p:nvPr/>
        </p:nvCxnSpPr>
        <p:spPr>
          <a:xfrm flipH="1" rot="10800000">
            <a:off x="5715000" y="3839438"/>
            <a:ext cx="558600" cy="1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over time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900" y="1460758"/>
            <a:ext cx="4397975" cy="27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Edits to Trimap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75" y="1229950"/>
            <a:ext cx="1743150" cy="11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925" y="1229950"/>
            <a:ext cx="1743154" cy="11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425" y="1229950"/>
            <a:ext cx="1743154" cy="11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3350" y="1229950"/>
            <a:ext cx="1743150" cy="116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775" y="2530700"/>
            <a:ext cx="1743150" cy="11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7925" y="2530700"/>
            <a:ext cx="1743150" cy="116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0425" y="2530700"/>
            <a:ext cx="1743150" cy="11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3350" y="2530700"/>
            <a:ext cx="1743139" cy="11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76075" y="2530700"/>
            <a:ext cx="1743150" cy="116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76075" y="1229943"/>
            <a:ext cx="1743150" cy="1165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with User Edits over Time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5714019" cy="38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819" y="1169850"/>
            <a:ext cx="2972781" cy="198804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6049050" y="3578725"/>
            <a:ext cx="26223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Edits</a:t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400" y="1306350"/>
            <a:ext cx="4000853" cy="24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00" y="1306350"/>
            <a:ext cx="3926200" cy="24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514600" y="3758475"/>
            <a:ext cx="33324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Pre-Border Edits</a:t>
            </a:r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4702400" y="3758475"/>
            <a:ext cx="2216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Border Edits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with low contrast between foreground and background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Picking number of components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Costs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2174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Foreground Distinction</a:t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6425"/>
            <a:ext cx="4204901" cy="28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100" y="1376425"/>
            <a:ext cx="4204901" cy="281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/>
              <a:t>Segmentation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is useful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does it look like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075" y="1276200"/>
            <a:ext cx="2185579" cy="13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775" y="1276203"/>
            <a:ext cx="2590300" cy="136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7423" y="2834300"/>
            <a:ext cx="3506050" cy="197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70"/>
          <p:cNvCxnSpPr>
            <a:stCxn id="68" idx="2"/>
          </p:cNvCxnSpPr>
          <p:nvPr/>
        </p:nvCxnSpPr>
        <p:spPr>
          <a:xfrm>
            <a:off x="4614925" y="2642176"/>
            <a:ext cx="289200" cy="400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" name="Shape 71"/>
          <p:cNvCxnSpPr>
            <a:stCxn id="67" idx="2"/>
          </p:cNvCxnSpPr>
          <p:nvPr/>
        </p:nvCxnSpPr>
        <p:spPr>
          <a:xfrm flipH="1">
            <a:off x="6850265" y="2642175"/>
            <a:ext cx="297600" cy="431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" name="Shape 72"/>
          <p:cNvSpPr txBox="1"/>
          <p:nvPr/>
        </p:nvSpPr>
        <p:spPr>
          <a:xfrm>
            <a:off x="3319775" y="1017450"/>
            <a:ext cx="2160600" cy="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Credit: Blender Foundation</a:t>
            </a:r>
            <a:endParaRPr sz="800"/>
          </a:p>
        </p:txBody>
      </p:sp>
      <p:sp>
        <p:nvSpPr>
          <p:cNvPr id="73" name="Shape 73"/>
          <p:cNvSpPr txBox="1"/>
          <p:nvPr/>
        </p:nvSpPr>
        <p:spPr>
          <a:xfrm>
            <a:off x="6067563" y="1017450"/>
            <a:ext cx="2160600" cy="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Credit: </a:t>
            </a:r>
            <a:r>
              <a:rPr lang="en" sz="800"/>
              <a:t>Talha Bin Tariq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Picking Number of Components</a:t>
            </a:r>
            <a:endParaRPr/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4139900"/>
            <a:ext cx="85206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k is too small: Error due to “ill-conditioned” covariance in GMM component.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If k is too big: Error due to empty components.</a:t>
            </a:r>
            <a:endParaRPr sz="1400"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249" y="1620275"/>
            <a:ext cx="2355850" cy="1571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800" y="1620275"/>
            <a:ext cx="2355850" cy="15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3208775" y="3195225"/>
            <a:ext cx="251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Segmentation with 2 Components</a:t>
            </a:r>
            <a:endParaRPr sz="1200"/>
          </a:p>
        </p:txBody>
      </p:sp>
      <p:sp>
        <p:nvSpPr>
          <p:cNvPr id="265" name="Shape 265"/>
          <p:cNvSpPr txBox="1"/>
          <p:nvPr/>
        </p:nvSpPr>
        <p:spPr>
          <a:xfrm>
            <a:off x="6202875" y="3192075"/>
            <a:ext cx="34155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Segmentation with 5 Components</a:t>
            </a:r>
            <a:endParaRPr sz="1200"/>
          </a:p>
        </p:txBody>
      </p:sp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20285"/>
            <a:ext cx="2355850" cy="157179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311700" y="3132500"/>
            <a:ext cx="2160600" cy="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Credit: Arctic Warrior (Flickr User)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Costs</a:t>
            </a:r>
            <a:endParaRPr/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order for this to be usable, users likely would want a fast run time, but the iterative convergence of this algorithm may interfere with user workflow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3" y="2062823"/>
            <a:ext cx="3256925" cy="2301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5" name="Shape 275"/>
          <p:cNvGraphicFramePr/>
          <p:nvPr/>
        </p:nvGraphicFramePr>
        <p:xfrm>
          <a:off x="4236488" y="2033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{AE87AD54-6AD9-4F89-9DBE-5B75160EA843}</a:tableStyleId>
              </a:tblPr>
              <a:tblGrid>
                <a:gridCol w="2023300"/>
                <a:gridCol w="1870025"/>
              </a:tblGrid>
              <a:tr h="352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 pixels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for 5 Iterations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17423 (133x 131)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2.262846 seconds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50268 (284 x 177)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6.261734 seconds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273280 (640 x 427)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41.069325 seconds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685000 (1000 x 685)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96.599664 seconds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2073600 (1920 x 1080)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321.642143 seconds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/>
              <a:t>Tuning of Hyper-Parameters</a:t>
            </a:r>
            <a:endParaRPr/>
          </a:p>
          <a:p>
            <a:pPr indent="-3175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 sz="1400"/>
              <a:t>lambda (region weight)</a:t>
            </a:r>
            <a:endParaRPr sz="1400"/>
          </a:p>
          <a:p>
            <a:pPr indent="-3175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 sz="1400"/>
              <a:t>gamma (smoothness weight)</a:t>
            </a:r>
            <a:endParaRPr sz="1400"/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/>
              <a:t>Border Matting</a:t>
            </a:r>
            <a:endParaRPr/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/>
              <a:t>Color Matching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/>
              <a:t>Increase User-</a:t>
            </a:r>
            <a:r>
              <a:rPr lang="en"/>
              <a:t>Friendliness</a:t>
            </a:r>
            <a:endParaRPr/>
          </a:p>
          <a:p>
            <a:pPr indent="-3175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</a:pPr>
            <a:r>
              <a:rPr lang="en"/>
              <a:t>Different Programming Language/UI Toolbox</a:t>
            </a:r>
            <a:endParaRPr/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http://pages.cs.wisc.edu/~dyer/cs534-fall11/papers/grabcut-rother.pdf</a:t>
            </a:r>
            <a:endParaRPr sz="14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https://www.microsoft.com/en-us/research/wp-content/uploads/2016/02/lazysnapping_siggraph04.pdf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538" y="1017450"/>
            <a:ext cx="5846925" cy="39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1648550" y="4844000"/>
            <a:ext cx="2902500" cy="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Background </a:t>
            </a:r>
            <a:r>
              <a:rPr lang="en" sz="800"/>
              <a:t>Image Credit: Schizoform (Flickr user)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Segmentation Tools</a:t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0" r="17464" t="0"/>
          <a:stretch/>
        </p:blipFill>
        <p:spPr>
          <a:xfrm>
            <a:off x="1169750" y="1017450"/>
            <a:ext cx="6503250" cy="26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1226050" y="3643875"/>
            <a:ext cx="46515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http://pages.cs.wisc.edu/~dyer/cs534-fall11/papers/grabcut-rother.pdf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Art: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Image Matting: Use of deep learning to determine the matte of an image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Soft Scissors: Alternate Algorithm that pays closer attention to edge details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Cut</a:t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5074000" y="1495700"/>
            <a:ext cx="3579900" cy="2952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Shape 93"/>
          <p:cNvGrpSpPr/>
          <p:nvPr/>
        </p:nvGrpSpPr>
        <p:grpSpPr>
          <a:xfrm>
            <a:off x="5350803" y="2142953"/>
            <a:ext cx="2925022" cy="1201365"/>
            <a:chOff x="6104675" y="2161525"/>
            <a:chExt cx="2298100" cy="857750"/>
          </a:xfrm>
        </p:grpSpPr>
        <p:cxnSp>
          <p:nvCxnSpPr>
            <p:cNvPr id="94" name="Shape 94"/>
            <p:cNvCxnSpPr>
              <a:stCxn id="95" idx="6"/>
              <a:endCxn id="96" idx="3"/>
            </p:cNvCxnSpPr>
            <p:nvPr/>
          </p:nvCxnSpPr>
          <p:spPr>
            <a:xfrm flipH="1" rot="10800000">
              <a:off x="6260375" y="2411150"/>
              <a:ext cx="679200" cy="16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Shape 97"/>
            <p:cNvCxnSpPr>
              <a:stCxn id="95" idx="6"/>
              <a:endCxn id="98" idx="2"/>
            </p:cNvCxnSpPr>
            <p:nvPr/>
          </p:nvCxnSpPr>
          <p:spPr>
            <a:xfrm>
              <a:off x="6260375" y="2574350"/>
              <a:ext cx="656400" cy="36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Shape 99"/>
            <p:cNvCxnSpPr>
              <a:stCxn id="95" idx="6"/>
              <a:endCxn id="100" idx="1"/>
            </p:cNvCxnSpPr>
            <p:nvPr/>
          </p:nvCxnSpPr>
          <p:spPr>
            <a:xfrm>
              <a:off x="6260375" y="2574350"/>
              <a:ext cx="679200" cy="1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" name="Shape 95"/>
            <p:cNvSpPr/>
            <p:nvPr/>
          </p:nvSpPr>
          <p:spPr>
            <a:xfrm>
              <a:off x="6104675" y="2496500"/>
              <a:ext cx="155700" cy="155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1" name="Shape 101"/>
            <p:cNvCxnSpPr>
              <a:stCxn id="95" idx="6"/>
              <a:endCxn id="102" idx="2"/>
            </p:cNvCxnSpPr>
            <p:nvPr/>
          </p:nvCxnSpPr>
          <p:spPr>
            <a:xfrm flipH="1" rot="10800000">
              <a:off x="6260375" y="2298650"/>
              <a:ext cx="869700" cy="27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Shape 103"/>
            <p:cNvCxnSpPr>
              <a:stCxn id="95" idx="6"/>
              <a:endCxn id="104" idx="2"/>
            </p:cNvCxnSpPr>
            <p:nvPr/>
          </p:nvCxnSpPr>
          <p:spPr>
            <a:xfrm>
              <a:off x="6260375" y="2574350"/>
              <a:ext cx="869700" cy="1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Shape 105"/>
            <p:cNvCxnSpPr>
              <a:stCxn id="95" idx="6"/>
              <a:endCxn id="106" idx="2"/>
            </p:cNvCxnSpPr>
            <p:nvPr/>
          </p:nvCxnSpPr>
          <p:spPr>
            <a:xfrm>
              <a:off x="6260375" y="2574350"/>
              <a:ext cx="869700" cy="30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Shape 107"/>
            <p:cNvCxnSpPr>
              <a:stCxn id="95" idx="6"/>
              <a:endCxn id="100" idx="2"/>
            </p:cNvCxnSpPr>
            <p:nvPr/>
          </p:nvCxnSpPr>
          <p:spPr>
            <a:xfrm>
              <a:off x="6260375" y="2574350"/>
              <a:ext cx="656400" cy="7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Shape 108"/>
            <p:cNvCxnSpPr>
              <a:stCxn id="95" idx="6"/>
              <a:endCxn id="109" idx="2"/>
            </p:cNvCxnSpPr>
            <p:nvPr/>
          </p:nvCxnSpPr>
          <p:spPr>
            <a:xfrm flipH="1" rot="10800000">
              <a:off x="6260375" y="2239250"/>
              <a:ext cx="1083000" cy="33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Shape 110"/>
            <p:cNvCxnSpPr>
              <a:stCxn id="95" idx="6"/>
              <a:endCxn id="111" idx="2"/>
            </p:cNvCxnSpPr>
            <p:nvPr/>
          </p:nvCxnSpPr>
          <p:spPr>
            <a:xfrm flipH="1" rot="10800000">
              <a:off x="6260375" y="2532050"/>
              <a:ext cx="1083000" cy="4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Shape 112"/>
            <p:cNvCxnSpPr>
              <a:stCxn id="95" idx="6"/>
              <a:endCxn id="113" idx="2"/>
            </p:cNvCxnSpPr>
            <p:nvPr/>
          </p:nvCxnSpPr>
          <p:spPr>
            <a:xfrm>
              <a:off x="6260375" y="2574350"/>
              <a:ext cx="1083000" cy="25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" name="Shape 98"/>
            <p:cNvSpPr/>
            <p:nvPr/>
          </p:nvSpPr>
          <p:spPr>
            <a:xfrm>
              <a:off x="6916900" y="2863575"/>
              <a:ext cx="155700" cy="15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7130200" y="2513375"/>
              <a:ext cx="155700" cy="15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7130200" y="2806000"/>
              <a:ext cx="155700" cy="15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6916900" y="2570950"/>
              <a:ext cx="155700" cy="15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6916900" y="2278325"/>
              <a:ext cx="155700" cy="15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7130200" y="2220750"/>
              <a:ext cx="155700" cy="15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343500" y="2746775"/>
              <a:ext cx="155700" cy="15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7343500" y="2454150"/>
              <a:ext cx="155700" cy="15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7343500" y="2161525"/>
              <a:ext cx="155700" cy="15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247075" y="2658875"/>
              <a:ext cx="155700" cy="1557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" name="Shape 115"/>
            <p:cNvCxnSpPr>
              <a:stCxn id="114" idx="2"/>
              <a:endCxn id="98" idx="6"/>
            </p:cNvCxnSpPr>
            <p:nvPr/>
          </p:nvCxnSpPr>
          <p:spPr>
            <a:xfrm flipH="1">
              <a:off x="7072575" y="2736725"/>
              <a:ext cx="1174500" cy="20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Shape 116"/>
            <p:cNvCxnSpPr>
              <a:stCxn id="114" idx="2"/>
              <a:endCxn id="106" idx="6"/>
            </p:cNvCxnSpPr>
            <p:nvPr/>
          </p:nvCxnSpPr>
          <p:spPr>
            <a:xfrm flipH="1">
              <a:off x="7285875" y="2736725"/>
              <a:ext cx="961200" cy="14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Shape 117"/>
            <p:cNvCxnSpPr>
              <a:stCxn id="114" idx="2"/>
              <a:endCxn id="113" idx="6"/>
            </p:cNvCxnSpPr>
            <p:nvPr/>
          </p:nvCxnSpPr>
          <p:spPr>
            <a:xfrm flipH="1">
              <a:off x="7499175" y="2736725"/>
              <a:ext cx="747900" cy="8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Shape 118"/>
            <p:cNvCxnSpPr>
              <a:stCxn id="114" idx="2"/>
              <a:endCxn id="100" idx="6"/>
            </p:cNvCxnSpPr>
            <p:nvPr/>
          </p:nvCxnSpPr>
          <p:spPr>
            <a:xfrm rot="10800000">
              <a:off x="7072575" y="2648825"/>
              <a:ext cx="1174500" cy="8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Shape 119"/>
            <p:cNvCxnSpPr>
              <a:stCxn id="114" idx="2"/>
              <a:endCxn id="104" idx="6"/>
            </p:cNvCxnSpPr>
            <p:nvPr/>
          </p:nvCxnSpPr>
          <p:spPr>
            <a:xfrm rot="10800000">
              <a:off x="7285875" y="2591225"/>
              <a:ext cx="961200" cy="14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Shape 120"/>
            <p:cNvCxnSpPr>
              <a:stCxn id="114" idx="2"/>
              <a:endCxn id="111" idx="6"/>
            </p:cNvCxnSpPr>
            <p:nvPr/>
          </p:nvCxnSpPr>
          <p:spPr>
            <a:xfrm rot="10800000">
              <a:off x="7499175" y="2531825"/>
              <a:ext cx="747900" cy="20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Shape 121"/>
            <p:cNvCxnSpPr>
              <a:stCxn id="114" idx="2"/>
              <a:endCxn id="96" idx="5"/>
            </p:cNvCxnSpPr>
            <p:nvPr/>
          </p:nvCxnSpPr>
          <p:spPr>
            <a:xfrm rot="10800000">
              <a:off x="7049775" y="2411225"/>
              <a:ext cx="1197300" cy="325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Shape 122"/>
            <p:cNvCxnSpPr>
              <a:stCxn id="114" idx="2"/>
              <a:endCxn id="102" idx="6"/>
            </p:cNvCxnSpPr>
            <p:nvPr/>
          </p:nvCxnSpPr>
          <p:spPr>
            <a:xfrm rot="10800000">
              <a:off x="7285875" y="2298725"/>
              <a:ext cx="961200" cy="43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Shape 123"/>
            <p:cNvCxnSpPr>
              <a:stCxn id="114" idx="2"/>
              <a:endCxn id="109" idx="6"/>
            </p:cNvCxnSpPr>
            <p:nvPr/>
          </p:nvCxnSpPr>
          <p:spPr>
            <a:xfrm rot="10800000">
              <a:off x="7499175" y="2239325"/>
              <a:ext cx="747900" cy="4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" name="Shape 124"/>
          <p:cNvSpPr txBox="1"/>
          <p:nvPr/>
        </p:nvSpPr>
        <p:spPr>
          <a:xfrm>
            <a:off x="5182250" y="3023373"/>
            <a:ext cx="7332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Sink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7769425" y="3092875"/>
            <a:ext cx="764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311700" y="1183225"/>
            <a:ext cx="491370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Max-flow/Min-cu</a:t>
            </a:r>
            <a:r>
              <a:rPr lang="en"/>
              <a:t>t</a:t>
            </a:r>
            <a:r>
              <a:rPr lang="en"/>
              <a:t> Algorithm: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Edges from terminals to pixels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Edges between neighboring pixels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Weighting: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Terminal Edges weighted by “region” fit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Pixel Edges weighted by similarity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391350"/>
            <a:ext cx="44841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to do Differently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5642" l="82611" r="0" t="0"/>
          <a:stretch/>
        </p:blipFill>
        <p:spPr>
          <a:xfrm>
            <a:off x="6481350" y="352849"/>
            <a:ext cx="2314999" cy="41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4297350" y="4667250"/>
            <a:ext cx="46515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http://pages.cs.wisc.edu/~dyer/cs534-fall11/papers/grabcut-rother.pdf</a:t>
            </a:r>
            <a:endParaRPr sz="1100"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5642" l="65760" r="17268" t="0"/>
          <a:stretch/>
        </p:blipFill>
        <p:spPr>
          <a:xfrm>
            <a:off x="4194775" y="302600"/>
            <a:ext cx="2286575" cy="42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Initialization</a:t>
            </a:r>
            <a:r>
              <a:rPr lang="en" sz="1400" u="sng"/>
              <a:t>:</a:t>
            </a:r>
            <a:endParaRPr sz="1400" u="sng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-Trimap initialized using box drawn by user, Alphas are set equal to Trimap upon </a:t>
            </a:r>
            <a:r>
              <a:rPr lang="en" sz="1400"/>
              <a:t>initialization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r>
              <a:rPr lang="en" sz="1400"/>
              <a:t>Gaussian</a:t>
            </a:r>
            <a:r>
              <a:rPr lang="en" sz="1400"/>
              <a:t> Mixture Models initialized using foreground and background pixels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/>
              <a:t>Iterations:</a:t>
            </a:r>
            <a:endParaRPr sz="1400" u="sng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-Each Pixel is assigned to a foreground or background component based on Alphas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-Gaussian Mixture Models refit to new pixel components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-Graph Cut used to determine if pixels belong in foreground or background 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-Alphas are updated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Trimap</a:t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500"/>
            <a:ext cx="2568300" cy="1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= Background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= Undecided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 = Foreground</a:t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3877938" y="827275"/>
            <a:ext cx="16200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Original Image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947313" y="827275"/>
            <a:ext cx="16200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Initial Trimap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5568750" y="4394825"/>
            <a:ext cx="18720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User-Refined Trimap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550" y="1172188"/>
            <a:ext cx="2234400" cy="14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3319400" y="1694175"/>
            <a:ext cx="732900" cy="921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125" y="1192194"/>
            <a:ext cx="2234400" cy="149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0125" y="2861202"/>
            <a:ext cx="2234400" cy="1494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3300450" y="2615775"/>
            <a:ext cx="2160600" cy="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Credit: Scott Ableman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Mapping</a:t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1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= 1: Foreground/Undecided Pixel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Alpha = 0: Background Pixel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Alphas are Updated, while Trimap remains </a:t>
            </a:r>
            <a:r>
              <a:rPr lang="en"/>
              <a:t>Consistent</a:t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325" y="2805568"/>
            <a:ext cx="3331224" cy="187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24" y="2805550"/>
            <a:ext cx="3331224" cy="187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819125" y="4679375"/>
            <a:ext cx="3361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Credit: Blender Foundation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